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  <p:sldMasterId id="2147483775" r:id="rId2"/>
    <p:sldMasterId id="2147483813" r:id="rId3"/>
    <p:sldMasterId id="2147483832" r:id="rId4"/>
  </p:sldMasterIdLst>
  <p:notesMasterIdLst>
    <p:notesMasterId r:id="rId46"/>
  </p:notesMasterIdLst>
  <p:sldIdLst>
    <p:sldId id="256" r:id="rId5"/>
    <p:sldId id="294" r:id="rId6"/>
    <p:sldId id="303" r:id="rId7"/>
    <p:sldId id="304" r:id="rId8"/>
    <p:sldId id="305" r:id="rId9"/>
    <p:sldId id="306" r:id="rId10"/>
    <p:sldId id="307" r:id="rId11"/>
    <p:sldId id="311" r:id="rId12"/>
    <p:sldId id="312" r:id="rId13"/>
    <p:sldId id="308" r:id="rId14"/>
    <p:sldId id="309" r:id="rId15"/>
    <p:sldId id="310" r:id="rId16"/>
    <p:sldId id="313" r:id="rId17"/>
    <p:sldId id="300" r:id="rId18"/>
    <p:sldId id="301" r:id="rId19"/>
    <p:sldId id="302" r:id="rId20"/>
    <p:sldId id="314" r:id="rId21"/>
    <p:sldId id="282" r:id="rId22"/>
    <p:sldId id="283" r:id="rId23"/>
    <p:sldId id="284" r:id="rId24"/>
    <p:sldId id="285" r:id="rId25"/>
    <p:sldId id="315" r:id="rId26"/>
    <p:sldId id="316" r:id="rId27"/>
    <p:sldId id="317" r:id="rId28"/>
    <p:sldId id="318" r:id="rId29"/>
    <p:sldId id="319" r:id="rId30"/>
    <p:sldId id="320" r:id="rId31"/>
    <p:sldId id="324" r:id="rId32"/>
    <p:sldId id="323" r:id="rId33"/>
    <p:sldId id="321" r:id="rId34"/>
    <p:sldId id="322" r:id="rId35"/>
    <p:sldId id="326" r:id="rId36"/>
    <p:sldId id="32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embeddedFontLst>
    <p:embeddedFont>
      <p:font typeface="Bookman Old Style" panose="02050604050505020204" pitchFamily="18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Garamond" panose="02020404030301010803" pitchFamily="18" charset="0"/>
      <p:regular r:id="rId62"/>
      <p:bold r:id="rId63"/>
      <p:italic r:id="rId64"/>
      <p:boldItalic r:id="rId65"/>
    </p:embeddedFont>
    <p:embeddedFont>
      <p:font typeface="Rockwell" panose="02060603020205020403" pitchFamily="18" charset="0"/>
      <p:regular r:id="rId66"/>
      <p:bold r:id="rId67"/>
      <p:italic r:id="rId68"/>
      <p:boldItalic r:id="rId69"/>
    </p:embeddedFont>
    <p:embeddedFont>
      <p:font typeface="Wingdings 3" panose="05040102010807070707" pitchFamily="18" charset="2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DEF2D1-990A-40B2-909C-73BC07929495}">
  <a:tblStyle styleId="{B0DEF2D1-990A-40B2-909C-73BC07929495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0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36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080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Matt</a:t>
            </a:r>
            <a:endParaRPr dirty="0"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37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54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Matt</a:t>
            </a:r>
            <a:endParaRPr dirty="0"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270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5330a2c7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5330a2c7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85330a2c79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5330a2c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5330a2c7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85330a2c7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5330a2c7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85330a2c79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85330a2c79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85330a2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85330a2c79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85330a2c79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86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528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28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022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940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14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011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56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973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058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69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350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37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a9c2cd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7a9c2cd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7a9c2cd1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7a9c2cd1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52de2368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852de2368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a9c2cd1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a9c2cd14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7a9c2cd14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039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7a9c2cd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7a9c2cd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a9c2cd14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7a9c2cd14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59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20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1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49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29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62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5" name="Google Shape;545;p62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46" name="Google Shape;546;p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63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2" name="Google Shape;552;p63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6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66" name="Google Shape;566;p6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6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6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6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570" name="Google Shape;570;p65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66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74" name="Google Shape;574;p6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6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67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0" name="Google Shape;580;p67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1" name="Google Shape;581;p67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3" name="Google Shape;583;p67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4" name="Google Shape;584;p67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5" name="Google Shape;585;p6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6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6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68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1" name="Google Shape;591;p68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2" name="Google Shape;592;p68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3" name="Google Shape;593;p68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4" name="Google Shape;594;p68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5" name="Google Shape;595;p68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6" name="Google Shape;596;p68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7" name="Google Shape;597;p68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8" name="Google Shape;598;p68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9" name="Google Shape;599;p6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6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6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69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6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6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70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7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7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5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439" name="Google Shape;439;p5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5" name="Google Shape;445;p5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6" name="Google Shape;446;p5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8" name="Google Shape;448;p5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9" name="Google Shape;449;p5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2" name="Google Shape;452;p5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4" name="Google Shape;454;p5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7" name="Google Shape;457;p5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0" name="Google Shape;460;p5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2" name="Google Shape;462;p5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4" name="Google Shape;464;p5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6" name="Google Shape;466;p5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0" name="Google Shape;470;p5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1" name="Google Shape;471;p5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3" name="Google Shape;473;p5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4" name="Google Shape;474;p5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6" name="Google Shape;476;p5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8" name="Google Shape;478;p5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1" name="Google Shape;481;p5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3" name="Google Shape;483;p5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6" name="Google Shape;486;p5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7" name="Google Shape;487;p5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90" name="Google Shape;490;p5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92" name="Google Shape;492;p5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54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79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0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9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2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9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570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0301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4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086471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40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9858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29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576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3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2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5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855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02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86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6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43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89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747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74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8792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646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57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5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7203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977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9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1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spcBef>
                <a:spcPts val="1765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1765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spcBef>
                <a:spcPts val="176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1765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spcBef>
                <a:spcPts val="1765"/>
              </a:spcBef>
              <a:spcAft>
                <a:spcPts val="176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642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44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9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36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82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8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58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22" name="Google Shape;522;p5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5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5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12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659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47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67758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6027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9673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72948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673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374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92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5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97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6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6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61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61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39" name="Google Shape;539;p6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6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6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 descr="\\DROBO-FS\QuickDrops\JB\PPTX NG\Droplets\LightingOverlay.png"/>
          <p:cNvPicPr preferRelativeResize="0"/>
          <p:nvPr/>
        </p:nvPicPr>
        <p:blipFill rotWithShape="1">
          <a:blip r:embed="rId21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5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88" name="Google Shape;388;p5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89" name="Google Shape;389;p5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3" name="Google Shape;393;p5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5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5" name="Google Shape;395;p5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6" name="Google Shape;396;p5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5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9" name="Google Shape;399;p5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0" name="Google Shape;400;p5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01" name="Google Shape;401;p5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2" name="Google Shape;402;p5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3" name="Google Shape;403;p5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4" name="Google Shape;404;p5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5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7" name="Google Shape;407;p5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9" name="Google Shape;409;p5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1" name="Google Shape;411;p5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2" name="Google Shape;412;p5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5" name="Google Shape;415;p5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5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7" name="Google Shape;417;p5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8" name="Google Shape;418;p5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5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1" name="Google Shape;421;p5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5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3" name="Google Shape;423;p5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5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5" name="Google Shape;425;p5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5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5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5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39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6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/>
              <a:t>Discord of DAQ Dissection</a:t>
            </a:r>
            <a:endParaRPr/>
          </a:p>
        </p:txBody>
      </p:sp>
      <p:sp>
        <p:nvSpPr>
          <p:cNvPr id="619" name="Google Shape;619;p7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US"/>
              <a:t>Jesse Dengel  (jad6nc@umsystem.edu)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en-US"/>
              <a:t>Justin Chau (jc2w4@umsystem.edu)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en-US"/>
              <a:t>Matt Mutarelli (Mnmxcd@umsystem.edu)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Analog Section Design Changes</a:t>
            </a:r>
            <a:endParaRPr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indent="-342900"/>
                <a:r>
                  <a:rPr lang="en-US" sz="2400" b="1" dirty="0"/>
                  <a:t>Single wide band integrator and differentiator replaced with integration and differentiation equalizer</a:t>
                </a:r>
              </a:p>
              <a:p>
                <a:pPr marL="800100" lvl="1"/>
                <a:r>
                  <a:rPr lang="en-US" sz="2000" dirty="0"/>
                  <a:t>The frequency range from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en-US" sz="2000" dirty="0"/>
                  <a:t> was six decades. Using one low pass filter and one high pass filter will cause extreme attenuation.</a:t>
                </a:r>
              </a:p>
              <a:p>
                <a:pPr marL="800100" lvl="1"/>
                <a:r>
                  <a:rPr lang="en-US" sz="2000" dirty="0"/>
                  <a:t>A system of six low pass and high pass filters that each operated on one decade of the frequency range to limit attenuation.</a:t>
                </a:r>
              </a:p>
              <a:p>
                <a:pPr marL="800100" lvl="1"/>
                <a:r>
                  <a:rPr lang="en-US" sz="2000" dirty="0"/>
                  <a:t>Equalizer design based on removed FFT equalizer operation.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►"/>
                </a:pP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blipFill>
                <a:blip r:embed="rId3"/>
                <a:stretch>
                  <a:fillRect l="-954" t="-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422787" y="452718"/>
            <a:ext cx="10665901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Limitations of Circuit Simulation Design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Limited communication between different analog components</a:t>
            </a:r>
          </a:p>
          <a:p>
            <a:pPr marL="800100" lvl="1"/>
            <a:r>
              <a:rPr lang="en-US" sz="2000" dirty="0"/>
              <a:t>No communication about what voltage division was selected</a:t>
            </a:r>
          </a:p>
          <a:p>
            <a:pPr marL="800100" lvl="1"/>
            <a:r>
              <a:rPr lang="en-US" sz="2000" dirty="0"/>
              <a:t>The only communication between files was through imported/exported signals</a:t>
            </a:r>
          </a:p>
          <a:p>
            <a:pPr marL="0" lvl="0" indent="0">
              <a:spcBef>
                <a:spcPts val="0"/>
              </a:spcBef>
              <a:buSzPts val="2300"/>
              <a:buNone/>
            </a:pPr>
            <a:endParaRPr lang="en-US" sz="2400" b="1" dirty="0"/>
          </a:p>
          <a:p>
            <a:pPr marL="342900" indent="-342900"/>
            <a:r>
              <a:rPr lang="en-US" sz="2400" b="1" dirty="0"/>
              <a:t>Limited communication between analog section and digital section</a:t>
            </a:r>
          </a:p>
          <a:p>
            <a:pPr marL="800100" lvl="1"/>
            <a:r>
              <a:rPr lang="en-US" sz="2000" dirty="0"/>
              <a:t>The digital section could not control the different control switches in the analog section.</a:t>
            </a:r>
          </a:p>
          <a:p>
            <a:pPr marL="800100" lvl="1"/>
            <a:r>
              <a:rPr lang="en-US" sz="2000" dirty="0"/>
              <a:t>The only communication between systems was through the CSV file.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6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422787" y="452718"/>
            <a:ext cx="10510684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Limitations of Circuit Simulation Design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Analog sampling was based on TINA simulation</a:t>
            </a:r>
          </a:p>
          <a:p>
            <a:pPr marL="800100" lvl="1"/>
            <a:r>
              <a:rPr lang="en-US" sz="2000" dirty="0"/>
              <a:t>The digital section could not control the sampling of the signal in the analog section.</a:t>
            </a:r>
          </a:p>
          <a:p>
            <a:pPr marL="800100" lvl="1"/>
            <a:r>
              <a:rPr lang="en-US" sz="2000" dirty="0"/>
              <a:t>TINA simulations did not generate points using a constant sampling time.</a:t>
            </a:r>
          </a:p>
          <a:p>
            <a:pPr marL="800100" lvl="1"/>
            <a:r>
              <a:rPr lang="en-US" sz="2000" dirty="0"/>
              <a:t>The DAQ system assumed a constant sampling time, so the display may appeared stretched or compressed.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  <p:pic>
        <p:nvPicPr>
          <p:cNvPr id="4" name="Picture 3" descr="A picture containing cabinet, table, white, room&#10;&#10;Description automatically generated">
            <a:extLst>
              <a:ext uri="{FF2B5EF4-FFF2-40B4-BE49-F238E27FC236}">
                <a16:creationId xmlns:a16="http://schemas.microsoft.com/office/drawing/2014/main" id="{D92C10F0-A571-4FD1-9282-735C8EE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4" y="3805084"/>
            <a:ext cx="3943595" cy="24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3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548424" y="33429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Power Supply Circuit</a:t>
            </a:r>
            <a:endParaRPr sz="44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88488-921A-468E-9C06-497D1E1D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4" y="1446776"/>
            <a:ext cx="7811177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11798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Block Diagram Digital Inputs</a:t>
            </a:r>
            <a:endParaRPr sz="4400" b="1"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458EA6-1ACD-4585-BDF9-85B053FA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974907"/>
            <a:ext cx="5019060" cy="56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284369" y="311392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Digital Input Circuit</a:t>
            </a:r>
            <a:endParaRPr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B26FB-8134-41D6-AA8E-B7411833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9" y="1364760"/>
            <a:ext cx="1149195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636" y="97242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Digital Input Simulation</a:t>
            </a:r>
            <a:endParaRPr sz="4400" b="1" dirty="0"/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25EE58E-8126-4267-9DBA-AB906255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009607"/>
            <a:ext cx="11360727" cy="53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Block Diagram – Analog Inputs</a:t>
            </a:r>
            <a:endParaRPr sz="4400" b="1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E2C74A-1F3B-4C3A-A32F-F3D46FE8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763676"/>
            <a:ext cx="9655377" cy="59517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Process</a:t>
            </a:r>
            <a:endParaRPr/>
          </a:p>
        </p:txBody>
      </p:sp>
      <p:sp>
        <p:nvSpPr>
          <p:cNvPr id="795" name="Google Shape;795;p97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247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Types of Waves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Sine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Triangle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Voltage Levels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20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50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Frequencies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 kHz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10 kHz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253 kHz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97"/>
          <p:cNvSpPr txBox="1">
            <a:spLocks noGrp="1"/>
          </p:cNvSpPr>
          <p:nvPr>
            <p:ph type="body" idx="4294967295"/>
          </p:nvPr>
        </p:nvSpPr>
        <p:spPr>
          <a:xfrm>
            <a:off x="6567488" y="1536700"/>
            <a:ext cx="56245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Operations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Pass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Invert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Addition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Subtraction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Differentiation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DC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803" name="Google Shape;803;p98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628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Tina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Adds data points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Exports multiple outputs in one file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Only reads tab delimited</a:t>
            </a:r>
            <a:endParaRPr dirty="0"/>
          </a:p>
        </p:txBody>
      </p:sp>
      <p:sp>
        <p:nvSpPr>
          <p:cNvPr id="804" name="Google Shape;804;p98"/>
          <p:cNvSpPr txBox="1">
            <a:spLocks noGrp="1"/>
          </p:cNvSpPr>
          <p:nvPr>
            <p:ph type="body" idx="4294967295"/>
          </p:nvPr>
        </p:nvSpPr>
        <p:spPr>
          <a:xfrm>
            <a:off x="6529388" y="1544370"/>
            <a:ext cx="56626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Microcontroller</a:t>
            </a:r>
            <a:endParaRPr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Only reads comma delimited .CSV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Introduction - DAQ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/>
              <a:t>DAQ – Data Acquisition System</a:t>
            </a:r>
            <a:endParaRPr sz="24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Measure physical signals and convert them into digital signals to view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Oscilloscope – DAQ for specifically voltage signals</a:t>
            </a:r>
            <a:endParaRPr sz="2000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/>
              <a:t>Problems with current DAQs</a:t>
            </a:r>
            <a:endParaRPr sz="24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Expensive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Difficult to maintenance 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Closed system that is hard to observe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811" name="Google Shape;811;p99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502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Macros</a:t>
            </a: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endParaRPr lang="en-US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Separate data points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Separate data points &amp; reduce by an order of magnitude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Add &amp; remove necessary information for the microcontroller to use</a:t>
            </a:r>
            <a:endParaRPr dirty="0"/>
          </a:p>
        </p:txBody>
      </p:sp>
      <p:sp>
        <p:nvSpPr>
          <p:cNvPr id="812" name="Google Shape;812;p99"/>
          <p:cNvSpPr txBox="1">
            <a:spLocks noGrp="1"/>
          </p:cNvSpPr>
          <p:nvPr>
            <p:ph type="body" idx="4294967295"/>
          </p:nvPr>
        </p:nvSpPr>
        <p:spPr>
          <a:xfrm>
            <a:off x="6542088" y="1536700"/>
            <a:ext cx="56499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Manual</a:t>
            </a: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endParaRPr lang="en-US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as tab delimited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as comma delimited .CSV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Importing &amp; Exporting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>
            <a:spLocks noGrp="1"/>
          </p:cNvSpPr>
          <p:nvPr>
            <p:ph type="title"/>
          </p:nvPr>
        </p:nvSpPr>
        <p:spPr>
          <a:xfrm>
            <a:off x="415599" y="219741"/>
            <a:ext cx="11360727" cy="763676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Process</a:t>
            </a:r>
            <a:endParaRPr dirty="0"/>
          </a:p>
        </p:txBody>
      </p:sp>
      <p:sp>
        <p:nvSpPr>
          <p:cNvPr id="819" name="Google Shape;819;p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Create or import signal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Run the simulation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Export as text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 to Excel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Run required macro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results as correct file type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 to Tina</a:t>
            </a:r>
            <a:endParaRPr dirty="0"/>
          </a:p>
        </p:txBody>
      </p:sp>
      <p:pic>
        <p:nvPicPr>
          <p:cNvPr id="820" name="Google Shape;8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357175"/>
            <a:ext cx="7173826" cy="44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Analog Input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46CB0F7-4891-41AB-AF4E-2C89AC1B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6" y="887989"/>
            <a:ext cx="10234547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4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Voltage Select Circuit</a:t>
            </a:r>
            <a:endParaRPr dirty="0"/>
          </a:p>
        </p:txBody>
      </p:sp>
      <p:pic>
        <p:nvPicPr>
          <p:cNvPr id="4" name="Picture 3" descr="A map of a lot of text&#10;&#10;Description automatically generated">
            <a:extLst>
              <a:ext uri="{FF2B5EF4-FFF2-40B4-BE49-F238E27FC236}">
                <a16:creationId xmlns:a16="http://schemas.microsoft.com/office/drawing/2014/main" id="{A3624EDF-B104-4D73-8FF5-0B570703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763676"/>
            <a:ext cx="11309060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Channel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AB023-514D-483C-991C-366C4243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6" y="1329309"/>
            <a:ext cx="11621729" cy="51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Pass and Invert Operations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D84B67C-971A-4997-AC11-B1DA6B30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12" y="1342644"/>
            <a:ext cx="9350550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8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Addition Circuit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44087F0-17BA-4695-BA78-BD15C8F5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05" y="1188526"/>
            <a:ext cx="796359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2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Subtract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06C919F-DE3F-402E-9C66-D83ECDF2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03" y="1161853"/>
            <a:ext cx="7300593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Differentiation Circuit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F5A8BBC-A12E-4CD9-A759-6D4B8505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1" y="763676"/>
            <a:ext cx="11773920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1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Differentiation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AB3E3A-0210-4EDA-8DF8-33A7987F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405"/>
            <a:ext cx="12192000" cy="41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685801" y="2142067"/>
            <a:ext cx="10131425" cy="399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COVID-19 shifts project from physical implementation to simulation demonstration tested for multiple different cases.</a:t>
            </a:r>
          </a:p>
          <a:p>
            <a:pPr marL="800100" lvl="1"/>
            <a:r>
              <a:rPr lang="en-US" sz="2000" dirty="0"/>
              <a:t>Two or three weeks spent on adjusting project</a:t>
            </a:r>
          </a:p>
          <a:p>
            <a:pPr marL="800100" lvl="1"/>
            <a:r>
              <a:rPr lang="en-US" sz="2000" dirty="0"/>
              <a:t>Most purchased physical components purchased became obsolete for the project demonstration</a:t>
            </a:r>
          </a:p>
          <a:p>
            <a:pPr marL="342900" indent="-342900"/>
            <a:endParaRPr lang="en-US" sz="2400" b="1" dirty="0"/>
          </a:p>
          <a:p>
            <a:pPr marL="342900" indent="-342900"/>
            <a:r>
              <a:rPr lang="en-US" sz="2400" b="1" dirty="0"/>
              <a:t>Analog section was simulated using TI TINA</a:t>
            </a:r>
          </a:p>
          <a:p>
            <a:pPr marL="800100" lvl="1"/>
            <a:r>
              <a:rPr lang="en-US" sz="2000" dirty="0"/>
              <a:t>All team member are familiar with TI TINA software</a:t>
            </a:r>
          </a:p>
          <a:p>
            <a:pPr marL="800100" lvl="1"/>
            <a:r>
              <a:rPr lang="en-US" sz="2000" dirty="0"/>
              <a:t>TINA comes with built in spice models for TI ICs</a:t>
            </a:r>
          </a:p>
        </p:txBody>
      </p:sp>
    </p:spTree>
    <p:extLst>
      <p:ext uri="{BB962C8B-B14F-4D97-AF65-F5344CB8AC3E}">
        <p14:creationId xmlns:p14="http://schemas.microsoft.com/office/powerpoint/2010/main" val="378350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Integration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72B15E-46DF-46D2-89C3-B2D584D7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" y="1347020"/>
            <a:ext cx="10941462" cy="51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Integration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D78F25D-D74E-4023-99A8-F556E917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761761"/>
            <a:ext cx="12192000" cy="44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Operation Select Circuit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5B06-B7F3-4CEA-B31A-4E08D82C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06"/>
            <a:ext cx="12192000" cy="43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Microcontroller Conditioning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B65C28D-5C9B-4B97-88D7-EF368ABB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470476"/>
            <a:ext cx="12192000" cy="49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1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941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26" name="Google Shape;826;p101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941" cy="528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NI 6501</a:t>
            </a:r>
            <a:endParaRPr b="1"/>
          </a:p>
          <a:p>
            <a:pPr marL="403433" lvl="0" indent="-330591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Uses LabVIEW to do all interactions with microcontroller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Digital Addition, Subtraction, Integration, Differentiation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Output Digital Data serially through USB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Uses NI-6501 due to COVID-19 causing restrictions on parts that are able to be ordered. 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13 bit ADC at 48K samples per second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941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32" name="Google Shape;832;p102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941" cy="528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Display Software</a:t>
            </a:r>
            <a:endParaRPr b="1"/>
          </a:p>
          <a:p>
            <a:pPr marL="403433" lvl="0" indent="-330591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 LabVIEW to receive digital data serially as a CSV data stream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 LabVIEW to create a front panel to display results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3"/>
          <p:cNvSpPr txBox="1">
            <a:spLocks noGrp="1"/>
          </p:cNvSpPr>
          <p:nvPr>
            <p:ph type="title"/>
          </p:nvPr>
        </p:nvSpPr>
        <p:spPr>
          <a:xfrm>
            <a:off x="1961100" y="404442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 DIGITAL OPERATIONS</a:t>
            </a:r>
            <a:endParaRPr/>
          </a:p>
        </p:txBody>
      </p:sp>
      <p:pic>
        <p:nvPicPr>
          <p:cNvPr id="838" name="Google Shape;838;p103"/>
          <p:cNvPicPr preferRelativeResize="0"/>
          <p:nvPr/>
        </p:nvPicPr>
        <p:blipFill rotWithShape="1">
          <a:blip r:embed="rId3">
            <a:alphaModFix/>
          </a:blip>
          <a:srcRect l="-850" r="849" b="23763"/>
          <a:stretch/>
        </p:blipFill>
        <p:spPr>
          <a:xfrm>
            <a:off x="1658788" y="1357175"/>
            <a:ext cx="8874426" cy="4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4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44" name="Google Shape;844;p104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Display Software Front Panel Code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45" name="Google Shape;845;p104"/>
          <p:cNvPicPr preferRelativeResize="0"/>
          <p:nvPr/>
        </p:nvPicPr>
        <p:blipFill rotWithShape="1">
          <a:blip r:embed="rId3">
            <a:alphaModFix/>
          </a:blip>
          <a:srcRect t="17797" b="17790"/>
          <a:stretch/>
        </p:blipFill>
        <p:spPr>
          <a:xfrm>
            <a:off x="1762725" y="2135550"/>
            <a:ext cx="8874426" cy="4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5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51" name="Google Shape;851;p105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Read CSVs and convert to an array for dislpay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52" name="Google Shape;852;p105"/>
          <p:cNvPicPr preferRelativeResize="0"/>
          <p:nvPr/>
        </p:nvPicPr>
        <p:blipFill rotWithShape="1">
          <a:blip r:embed="rId3">
            <a:alphaModFix/>
          </a:blip>
          <a:srcRect l="1522" r="1522"/>
          <a:stretch/>
        </p:blipFill>
        <p:spPr>
          <a:xfrm>
            <a:off x="1762725" y="2135550"/>
            <a:ext cx="8874426" cy="4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Operations: User Interface</a:t>
            </a:r>
            <a:endParaRPr/>
          </a:p>
        </p:txBody>
      </p:sp>
      <p:sp>
        <p:nvSpPr>
          <p:cNvPr id="859" name="Google Shape;859;p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Uses LabView as a basic end user interface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Installation package to works on any computer Windows 7 or above.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 Ability to scale voltage and time, software performs automatically 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NI-6501 can read up to 24 different channels, some channels have the option to be used as a DAC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User or calling software can select any channel to take predefined samples of channel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800" b="1" dirty="0"/>
              <a:t>Remove objectives for physical implementation and PCB design</a:t>
            </a:r>
          </a:p>
          <a:p>
            <a:pPr marL="800100" lvl="1"/>
            <a:r>
              <a:rPr lang="en-US" sz="2400" dirty="0"/>
              <a:t>Physical component are obsolete, but the restrictions of the components were implemented in simulation</a:t>
            </a:r>
          </a:p>
          <a:p>
            <a:pPr marL="1257300" lvl="2"/>
            <a:r>
              <a:rPr lang="en-US" sz="2000" dirty="0"/>
              <a:t>System Voltage from power supply</a:t>
            </a:r>
          </a:p>
          <a:p>
            <a:pPr marL="1257300" lvl="2"/>
            <a:r>
              <a:rPr lang="en-US" sz="2000" dirty="0"/>
              <a:t>Signal conditioning</a:t>
            </a:r>
          </a:p>
          <a:p>
            <a:pPr marL="1257300" lvl="2"/>
            <a:r>
              <a:rPr lang="en-US" sz="2000" dirty="0"/>
              <a:t>Microcontroller conditioning</a:t>
            </a:r>
          </a:p>
        </p:txBody>
      </p:sp>
    </p:spTree>
    <p:extLst>
      <p:ext uri="{BB962C8B-B14F-4D97-AF65-F5344CB8AC3E}">
        <p14:creationId xmlns:p14="http://schemas.microsoft.com/office/powerpoint/2010/main" val="2171110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7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65" name="Google Shape;865;p107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sz="3900" b="1"/>
              <a:t> NI-6501</a:t>
            </a:r>
            <a:endParaRPr sz="3900"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/>
              <a:t>Max sampling rate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/>
              <a:t>48,000 Samples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r>
              <a:rPr lang="en-US"/>
              <a:t>per second</a:t>
            </a:r>
            <a:endParaRPr/>
          </a:p>
        </p:txBody>
      </p:sp>
      <p:pic>
        <p:nvPicPr>
          <p:cNvPr id="866" name="Google Shape;8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175" y="1541300"/>
            <a:ext cx="4193425" cy="41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8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72" name="Google Shape;872;p108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LabView DAQmx - Acquire Waveform</a:t>
            </a:r>
            <a:r>
              <a:rPr lang="en-US"/>
              <a:t> 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73" name="Google Shape;8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325" y="2245232"/>
            <a:ext cx="8269800" cy="415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br>
              <a:rPr lang="en-US" dirty="0"/>
            </a:br>
            <a:endParaRPr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800" b="1" dirty="0"/>
              <a:t>New objectives to convert analog system to circuit simulation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Develop TINA circuits for all designed circuits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Verify the operation of all TINA circuits through simulation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Link TINA circuits to create simulation flow </a:t>
            </a:r>
          </a:p>
          <a:p>
            <a:pPr marL="1257300" lvl="2"/>
            <a:r>
              <a:rPr lang="en-US" sz="2000" dirty="0"/>
              <a:t>Export/import to transfer signals between circuits</a:t>
            </a:r>
          </a:p>
          <a:p>
            <a:pPr marL="1257300" lvl="2"/>
            <a:r>
              <a:rPr lang="en-US" sz="2000" dirty="0"/>
              <a:t>Excel Macro developed to format data for import</a:t>
            </a:r>
          </a:p>
          <a:p>
            <a:pPr marL="1257300" lvl="2"/>
            <a:r>
              <a:rPr lang="en-US" sz="2000" dirty="0"/>
              <a:t>Establish communication protocol to export data in TINA to be read in LABVIEW</a:t>
            </a:r>
            <a:endParaRPr lang="en-US" sz="2000" b="1" dirty="0"/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Develop demonstration videos of the DAQ system</a:t>
            </a:r>
          </a:p>
        </p:txBody>
      </p:sp>
    </p:spTree>
    <p:extLst>
      <p:ext uri="{BB962C8B-B14F-4D97-AF65-F5344CB8AC3E}">
        <p14:creationId xmlns:p14="http://schemas.microsoft.com/office/powerpoint/2010/main" val="23710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Communication Protocol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000" dirty="0"/>
              <a:t>Developed and agreed upon by the analog section and the digital section to communicate the signal in the analog section to the digital section.</a:t>
            </a:r>
          </a:p>
          <a:p>
            <a:pPr marL="0" lvl="0" indent="0">
              <a:spcBef>
                <a:spcPts val="0"/>
              </a:spcBef>
              <a:buSzPts val="2300"/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The signal from the analog section in TINA was exported and read by the digital system as a CSV. The first three lines contained system information about the signal and the remaining lines contained data.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4EF8E-9BE8-42EC-A5DD-FA4BAD53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77" y="3758777"/>
            <a:ext cx="6745024" cy="25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Analog Specifications</a:t>
            </a:r>
            <a:endParaRPr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23DF62-270C-4DE9-9C54-4CBB5D4AD3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1" y="1338262"/>
                <a:ext cx="10463980" cy="2240680"/>
              </a:xfrm>
            </p:spPr>
            <p:txBody>
              <a:bodyPr/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System Voltage: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±12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based on purchased power supply</a:t>
                </a:r>
              </a:p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Maximum Frequency: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Composed of multiple simple individual TINA circuit files</a:t>
                </a:r>
              </a:p>
              <a:p>
                <a:pPr marL="800100" lvl="1" indent="-342900">
                  <a:buSzPts val="1600"/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Easier to comprehend each circuit in the system</a:t>
                </a:r>
              </a:p>
              <a:p>
                <a:pPr marL="800100" lvl="1" indent="-342900">
                  <a:buSzPts val="1600"/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Reduced simulation time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23DF62-270C-4DE9-9C54-4CBB5D4AD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1" y="1338262"/>
                <a:ext cx="10463980" cy="2240680"/>
              </a:xfrm>
              <a:blipFill>
                <a:blip r:embed="rId3"/>
                <a:stretch>
                  <a:fillRect l="-233" t="-2180" b="-6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6" name="Google Shape;626;p72"/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6096000" y="3681363"/>
                <a:ext cx="4996923" cy="2920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sz="2800" dirty="0"/>
                  <a:t>4 Digital Input Probes: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800" dirty="0"/>
              </a:p>
              <a:p>
                <a:pPr marL="800100" lvl="1" indent="-342900">
                  <a:buSzPts val="1600"/>
                </a:pPr>
                <a:r>
                  <a:rPr lang="en-US" sz="2400" dirty="0"/>
                  <a:t>Regulates Voltage to logic voltages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Logic 1: 3.3V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Logic 0: 0V</a:t>
                </a: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3681363"/>
                <a:ext cx="4996923" cy="2920998"/>
              </a:xfrm>
              <a:prstGeom prst="rect">
                <a:avLst/>
              </a:prstGeom>
              <a:blipFill>
                <a:blip r:embed="rId4"/>
                <a:stretch>
                  <a:fillRect l="-488" t="-20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54F731-92C5-4A9B-9D90-95EABD4462B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97732" y="3681363"/>
                <a:ext cx="5398268" cy="2920998"/>
              </a:xfrm>
            </p:spPr>
            <p:txBody>
              <a:bodyPr>
                <a:normAutofit lnSpcReduction="10000"/>
              </a:bodyPr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sz="2800" dirty="0"/>
                  <a:t>4 Analog Input Probes: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800" dirty="0"/>
              </a:p>
              <a:p>
                <a:pPr marL="800100" lvl="1" indent="-342900">
                  <a:buSzPts val="1600"/>
                </a:pPr>
                <a:r>
                  <a:rPr lang="en-US" sz="2400" dirty="0"/>
                  <a:t>3 Voltage Division Options: 	   1:5, 1:10, 1:20</a:t>
                </a:r>
              </a:p>
              <a:p>
                <a:pPr marL="800100" lvl="1" indent="-342900">
                  <a:buSzPts val="1600"/>
                </a:pPr>
                <a:r>
                  <a:rPr lang="en-US" sz="2400" dirty="0"/>
                  <a:t>Operates on 2 selected probes: Channel 1 and Channel 2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Channel 1 is the primary probe 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Channel 2 is the auxiliary probe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54F731-92C5-4A9B-9D90-95EABD44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97732" y="3681363"/>
                <a:ext cx="5398268" cy="2920998"/>
              </a:xfrm>
              <a:blipFill>
                <a:blip r:embed="rId5"/>
                <a:stretch>
                  <a:fillRect l="-451" t="-3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8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Analog Components</a:t>
            </a:r>
            <a:endParaRPr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417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15742" indent="-342900"/>
                <a:r>
                  <a:rPr lang="en-US" sz="2400" b="1" dirty="0"/>
                  <a:t>Linear Power Supply HBB15 – 1.5 - AG</a:t>
                </a:r>
                <a:r>
                  <a:rPr lang="en-US" sz="2400" dirty="0"/>
                  <a:t> </a:t>
                </a:r>
              </a:p>
              <a:p>
                <a:pPr marL="872942" lvl="1" indent="-342900"/>
                <a:r>
                  <a:rPr lang="en-US" sz="2000" dirty="0"/>
                  <a:t>System Voltage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±12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 DC with small ripple</a:t>
                </a:r>
              </a:p>
              <a:p>
                <a:pPr marL="872942" lvl="1" indent="-342900"/>
                <a:r>
                  <a:rPr lang="en-US" sz="2000" dirty="0"/>
                  <a:t>Maximum current: 1.7A</a:t>
                </a:r>
              </a:p>
              <a:p>
                <a:pPr marL="872942" lvl="1" indent="-342900"/>
                <a:r>
                  <a:rPr lang="en-US" sz="2000" dirty="0"/>
                  <a:t>Maximum Power : 40W</a:t>
                </a:r>
              </a:p>
              <a:p>
                <a:pPr marL="415742" indent="-342900"/>
                <a:r>
                  <a:rPr lang="en-US" sz="2400" b="1" dirty="0"/>
                  <a:t>Operational Amplifier: LM318</a:t>
                </a:r>
                <a:r>
                  <a:rPr lang="en-US" sz="2400" dirty="0"/>
                  <a:t> </a:t>
                </a:r>
              </a:p>
              <a:p>
                <a:pPr marL="872942" lvl="1" indent="-342900"/>
                <a:r>
                  <a:rPr lang="en-US" sz="2000" dirty="0"/>
                  <a:t>Used for all operational amplifier circuits</a:t>
                </a:r>
              </a:p>
              <a:p>
                <a:pPr marL="872942" lvl="1" indent="-342900"/>
                <a:r>
                  <a:rPr lang="en-US" sz="2000" dirty="0"/>
                  <a:t>Texas Instruments IC included in TINA</a:t>
                </a:r>
              </a:p>
              <a:p>
                <a:pPr marL="872942" lvl="1" indent="-342900"/>
                <a:r>
                  <a:rPr lang="en-US" sz="2000" dirty="0"/>
                  <a:t>Bandwidth: 15 MHz</a:t>
                </a:r>
              </a:p>
              <a:p>
                <a:pPr marL="415742" indent="-342900"/>
                <a:r>
                  <a:rPr lang="en-US" sz="2400" b="1" dirty="0"/>
                  <a:t>Analog Multiplexer: DG408</a:t>
                </a:r>
                <a:endParaRPr lang="en-US" sz="2400" dirty="0"/>
              </a:p>
              <a:p>
                <a:pPr marL="872942" lvl="1" indent="-342900"/>
                <a:r>
                  <a:rPr lang="en-US" sz="2000" dirty="0"/>
                  <a:t>8:1 Analog multiplexer used for selecting signals</a:t>
                </a:r>
              </a:p>
              <a:p>
                <a:pPr marL="872942" lvl="1" indent="-342900"/>
                <a:r>
                  <a:rPr lang="en-US" sz="2000" dirty="0"/>
                  <a:t>Break before make switching</a:t>
                </a:r>
              </a:p>
              <a:p>
                <a:pPr marL="872942" lvl="1" indent="-342900"/>
                <a:r>
                  <a:rPr lang="en-US" sz="2000" dirty="0"/>
                  <a:t>Switch time: &lt;250ns</a:t>
                </a:r>
              </a:p>
              <a:p>
                <a:pPr marL="0" lvl="0" indent="0">
                  <a:spcBef>
                    <a:spcPts val="0"/>
                  </a:spcBef>
                  <a:buSzPts val="2300"/>
                  <a:buNone/>
                </a:pPr>
                <a:endParaRPr lang="en-US" b="1" dirty="0"/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►"/>
                </a:pP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417574"/>
              </a:xfrm>
              <a:prstGeom prst="rect">
                <a:avLst/>
              </a:prstGeom>
              <a:blipFill>
                <a:blip r:embed="rId3"/>
                <a:stretch>
                  <a:fillRect l="-136" t="-901" b="-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93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000" b="1" dirty="0"/>
              <a:t>Analog Section Design Changes</a:t>
            </a:r>
            <a:endParaRPr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indent="-342900"/>
                <a:r>
                  <a:rPr lang="en-US" sz="2400" b="1" dirty="0"/>
                  <a:t>Analog Input voltage Changed</a:t>
                </a:r>
              </a:p>
              <a:p>
                <a:pPr marL="800100" lvl="1"/>
                <a:r>
                  <a:rPr lang="en-US" sz="2000" dirty="0"/>
                  <a:t>Analog Input voltage changed from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±100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000" b="0" dirty="0"/>
              </a:p>
              <a:p>
                <a:pPr marL="800100" lvl="1"/>
                <a:r>
                  <a:rPr lang="en-US" sz="2000" dirty="0"/>
                  <a:t>Reduced to match system voltage limits with 1:5 Probe</a:t>
                </a:r>
              </a:p>
              <a:p>
                <a:pPr marL="800100" lvl="1"/>
                <a:r>
                  <a:rPr lang="en-US" sz="2000" dirty="0"/>
                  <a:t>Alternative was to increase system voltage with new power supply</a:t>
                </a:r>
              </a:p>
              <a:p>
                <a:pPr marL="342900" indent="-342900"/>
                <a:r>
                  <a:rPr lang="en-US" sz="2400" b="1" dirty="0"/>
                  <a:t>FFT Equalizer Operation Removed</a:t>
                </a:r>
              </a:p>
              <a:p>
                <a:pPr marL="800100" lvl="1"/>
                <a:r>
                  <a:rPr lang="en-US" sz="2000" dirty="0"/>
                  <a:t>The operation was designed to split the signal into multiple frequency bands to observe the different frequency components of a signal. The gain of the different bands could be changed to increase certain frequencies while attenuating other frequencies.</a:t>
                </a:r>
              </a:p>
              <a:p>
                <a:pPr marL="800100" lvl="1"/>
                <a:r>
                  <a:rPr lang="en-US" sz="2000" dirty="0"/>
                  <a:t>The equalizer operation was removed due to time constraints due to the change in the project design and COVID-19.</a:t>
                </a:r>
              </a:p>
              <a:p>
                <a:pPr marL="800100" lvl="1"/>
                <a:r>
                  <a:rPr lang="en-US" sz="2000" dirty="0"/>
                  <a:t>The aspects of the equalizer design were implemented in the differentiation and integration equalizers.</a:t>
                </a:r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blipFill>
                <a:blip r:embed="rId3"/>
                <a:stretch>
                  <a:fillRect l="-954" t="-972" r="-272" b="-3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71034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1184</Words>
  <Application>Microsoft Office PowerPoint</Application>
  <PresentationFormat>Widescreen</PresentationFormat>
  <Paragraphs>276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Bookman Old Style</vt:lpstr>
      <vt:lpstr>Calibri Light</vt:lpstr>
      <vt:lpstr>Garamond</vt:lpstr>
      <vt:lpstr>Century Gothic</vt:lpstr>
      <vt:lpstr>Arial</vt:lpstr>
      <vt:lpstr>Wingdings 3</vt:lpstr>
      <vt:lpstr>Calibri</vt:lpstr>
      <vt:lpstr>Rockwell</vt:lpstr>
      <vt:lpstr>Twentieth Century</vt:lpstr>
      <vt:lpstr>Cambria Math</vt:lpstr>
      <vt:lpstr>Circuit</vt:lpstr>
      <vt:lpstr>1_Ion</vt:lpstr>
      <vt:lpstr>Celestial</vt:lpstr>
      <vt:lpstr>Damask</vt:lpstr>
      <vt:lpstr>Discord of DAQ Dissection</vt:lpstr>
      <vt:lpstr>Introduction - DAQ</vt:lpstr>
      <vt:lpstr>COVID-19 Response Plan</vt:lpstr>
      <vt:lpstr>COVID-19 Response Plan</vt:lpstr>
      <vt:lpstr>COVID-19 Response Plan </vt:lpstr>
      <vt:lpstr>Communication Protocol</vt:lpstr>
      <vt:lpstr>Analog Specifications</vt:lpstr>
      <vt:lpstr>Analog Components</vt:lpstr>
      <vt:lpstr>Analog Section Design Changes</vt:lpstr>
      <vt:lpstr>Analog Section Design Changes</vt:lpstr>
      <vt:lpstr>Limitations of Circuit Simulation Design</vt:lpstr>
      <vt:lpstr>Limitations of Circuit Simulation Design</vt:lpstr>
      <vt:lpstr>Power Supply Circuit</vt:lpstr>
      <vt:lpstr>Block Diagram Digital Inputs</vt:lpstr>
      <vt:lpstr>Digital Input Circuit</vt:lpstr>
      <vt:lpstr>Digital Input Simulation</vt:lpstr>
      <vt:lpstr>Block Diagram – Analog Inputs</vt:lpstr>
      <vt:lpstr>Testing Process</vt:lpstr>
      <vt:lpstr>Requirements</vt:lpstr>
      <vt:lpstr>Solutions</vt:lpstr>
      <vt:lpstr>The Process</vt:lpstr>
      <vt:lpstr>Analog Input Circuit</vt:lpstr>
      <vt:lpstr>Voltage Select Circuit</vt:lpstr>
      <vt:lpstr>Channel Select Circuit</vt:lpstr>
      <vt:lpstr>Pass and Invert Operations</vt:lpstr>
      <vt:lpstr>Addition Circuit</vt:lpstr>
      <vt:lpstr>Subtract Circuit</vt:lpstr>
      <vt:lpstr>Differentiation Circuit</vt:lpstr>
      <vt:lpstr>Differentiation Select Circuit</vt:lpstr>
      <vt:lpstr>Integration Circuit</vt:lpstr>
      <vt:lpstr>Integration Select Circuit</vt:lpstr>
      <vt:lpstr>Operation Select Circuit</vt:lpstr>
      <vt:lpstr>Microcontroller Conditioning Circuit</vt:lpstr>
      <vt:lpstr>SPECIFICATIONS - DIGITAL OPERATIONS</vt:lpstr>
      <vt:lpstr>SPECIFICATIONS - DIGITAL OPERATIONS</vt:lpstr>
      <vt:lpstr> DIGITAL OPERATIONS</vt:lpstr>
      <vt:lpstr>SPECIFICATIONS - DIGITAL OPERATIONS</vt:lpstr>
      <vt:lpstr>SPECIFICATIONS - DIGITAL OPERATIONS</vt:lpstr>
      <vt:lpstr>Digital Operations: User Interface</vt:lpstr>
      <vt:lpstr>SPECIFICATIONS - DIGITAL OPERATIONS</vt:lpstr>
      <vt:lpstr>SPECIFICATIONS - DIGITAL OPERATIONS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Discord of DAQ Dissection</dc:title>
  <dc:creator>Justin Chau</dc:creator>
  <cp:lastModifiedBy>Justin Chau</cp:lastModifiedBy>
  <cp:revision>4</cp:revision>
  <dcterms:modified xsi:type="dcterms:W3CDTF">2020-05-14T02:42:32Z</dcterms:modified>
</cp:coreProperties>
</file>